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7" r:id="rId2"/>
    <p:sldId id="330" r:id="rId3"/>
    <p:sldId id="326" r:id="rId4"/>
    <p:sldId id="331" r:id="rId5"/>
    <p:sldId id="328" r:id="rId6"/>
  </p:sldIdLst>
  <p:sldSz cx="9144000" cy="6858000" type="screen4x3"/>
  <p:notesSz cx="6805613" cy="99441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-1" charset="0"/>
        <a:ea typeface="Arial" pitchFamily="-1" charset="0"/>
        <a:cs typeface="Arial" pitchFamily="-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92929"/>
    <a:srgbClr val="585858"/>
    <a:srgbClr val="B2B2B2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02" autoAdjust="0"/>
    <p:restoredTop sz="94660" autoAdjust="0"/>
  </p:normalViewPr>
  <p:slideViewPr>
    <p:cSldViewPr>
      <p:cViewPr varScale="1">
        <p:scale>
          <a:sx n="121" d="100"/>
          <a:sy n="121" d="100"/>
        </p:scale>
        <p:origin x="-5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 bwMode="auto">
          <a:xfrm>
            <a:off x="3856038" y="0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-1" charset="0"/>
              </a:defRPr>
            </a:lvl1pPr>
          </a:lstStyle>
          <a:p>
            <a:fld id="{272D306D-5F2E-5347-8764-CC06EAE7E0DB}" type="datetimeFigureOut">
              <a:rPr lang="da-DK"/>
              <a:pPr/>
              <a:t>4/29/12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 bwMode="auto">
          <a:xfrm>
            <a:off x="0" y="9444038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 bwMode="auto">
          <a:xfrm>
            <a:off x="3856038" y="9444038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-1" charset="0"/>
              </a:defRPr>
            </a:lvl1pPr>
          </a:lstStyle>
          <a:p>
            <a:fld id="{CC3632DD-AA80-CC4E-8E69-25FA667EFC13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-1" charset="0"/>
              </a:defRPr>
            </a:lvl1pPr>
          </a:lstStyle>
          <a:p>
            <a:fld id="{70AEE5C7-6CAD-524A-9B19-80E13845A8C0}" type="datetimeFigureOut">
              <a:rPr lang="da-DK"/>
              <a:pPr/>
              <a:t>4/29/12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4353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 bwMode="auto">
          <a:xfrm>
            <a:off x="0" y="9444038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4038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9" tIns="47850" rIns="95699" bIns="478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-1" charset="0"/>
              </a:defRPr>
            </a:lvl1pPr>
          </a:lstStyle>
          <a:p>
            <a:fld id="{D89762E6-0374-4444-BA39-DB75A7AA4ADD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10244" name="Pladsholder til diasnummer 3"/>
          <p:cNvSpPr txBox="1">
            <a:spLocks noGrp="1"/>
          </p:cNvSpPr>
          <p:nvPr/>
        </p:nvSpPr>
        <p:spPr bwMode="auto">
          <a:xfrm>
            <a:off x="3856038" y="9444038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99" tIns="47850" rIns="95699" bIns="47850" anchor="b">
            <a:prstTxWarp prst="textNoShape">
              <a:avLst/>
            </a:prstTxWarp>
          </a:bodyPr>
          <a:lstStyle/>
          <a:p>
            <a:pPr algn="r" defTabSz="955675"/>
            <a:fld id="{64468D7D-8BCF-0640-BDC1-EF586F8FFFC3}" type="slidenum">
              <a:rPr lang="da-DK" sz="1300">
                <a:latin typeface="Calibri" pitchFamily="-1" charset="0"/>
              </a:rPr>
              <a:pPr algn="r" defTabSz="955675"/>
              <a:t>1</a:t>
            </a:fld>
            <a:endParaRPr lang="da-DK" sz="1300">
              <a:latin typeface="Calibri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37368-F06E-8241-92F8-804380FF13CC}" type="slidenum">
              <a:rPr lang="da-DK"/>
              <a:pPr/>
              <a:t>4</a:t>
            </a:fld>
            <a:endParaRPr lang="da-DK"/>
          </a:p>
        </p:txBody>
      </p:sp>
      <p:sp>
        <p:nvSpPr>
          <p:cNvPr id="11267" name="Rectangle 1"/>
          <p:cNvSpPr txBox="1"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75225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1038" y="4724400"/>
            <a:ext cx="5443537" cy="4476750"/>
          </a:xfrm>
          <a:noFill/>
          <a:ln/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UM_ppt_top_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388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op_dk_58"/>
          <p:cNvPicPr>
            <a:picLocks noChangeAspect="1" noChangeArrowheads="1"/>
          </p:cNvPicPr>
          <p:nvPr/>
        </p:nvPicPr>
        <p:blipFill>
          <a:blip r:embed="rId3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763" y="1171575"/>
            <a:ext cx="9148762" cy="0"/>
          </a:xfrm>
          <a:prstGeom prst="line">
            <a:avLst/>
          </a:prstGeom>
          <a:noFill/>
          <a:ln w="9525">
            <a:solidFill>
              <a:srgbClr val="365AA5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42988" y="6343650"/>
            <a:ext cx="71866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fld id="{5960EE64-46EF-AD4F-97CE-9EF6670903B8}" type="datetime1">
              <a:rPr lang="da-DK" sz="900"/>
              <a:pPr/>
              <a:t>4/29/12</a:t>
            </a:fld>
            <a:endParaRPr lang="da-DK" sz="900"/>
          </a:p>
          <a:p>
            <a:pPr>
              <a:lnSpc>
                <a:spcPct val="110000"/>
              </a:lnSpc>
            </a:pPr>
            <a:r>
              <a:rPr lang="da-DK" sz="900"/>
              <a:t>Dias </a:t>
            </a:r>
            <a:fld id="{B2BE9881-25A6-9A47-9E99-97C2F980F808}" type="slidenum">
              <a:rPr lang="da-DK" sz="900"/>
              <a:pPr>
                <a:lnSpc>
                  <a:spcPct val="110000"/>
                </a:lnSpc>
              </a:pPr>
              <a:t>‹#›</a:t>
            </a:fld>
            <a:endParaRPr lang="da-DK" sz="90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28700" y="2065338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8225" y="2930525"/>
            <a:ext cx="6486525" cy="2803525"/>
          </a:xfrm>
        </p:spPr>
        <p:txBody>
          <a:bodyPr/>
          <a:lstStyle>
            <a:lvl1pPr marL="0" indent="0"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undertiteltypografien i masteren</a:t>
            </a:r>
            <a:br>
              <a:rPr lang="da-DK"/>
            </a:br>
            <a:r>
              <a:rPr lang="da-DK"/>
              <a:t/>
            </a:r>
            <a:br>
              <a:rPr lang="da-DK"/>
            </a:br>
            <a:r>
              <a:rPr lang="da-DK"/>
              <a:t>Navn på oplægsholder</a:t>
            </a:r>
          </a:p>
          <a:p>
            <a:r>
              <a:rPr lang="da-DK"/>
              <a:t>Navn på KU enhed</a:t>
            </a:r>
          </a:p>
          <a:p>
            <a:endParaRPr lang="da-DK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976938" y="476250"/>
            <a:ext cx="1643062" cy="50053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2988" y="476250"/>
            <a:ext cx="4781550" cy="50053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5888037" cy="57308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idx="10"/>
          </p:nvPr>
        </p:nvSpPr>
        <p:spPr>
          <a:xfrm>
            <a:off x="2555875" y="-284163"/>
            <a:ext cx="6550025" cy="8239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42988" y="1374775"/>
            <a:ext cx="3211512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06900" y="1374775"/>
            <a:ext cx="3213100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UM_ppt_bund_new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573713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op_dk_58"/>
          <p:cNvPicPr>
            <a:picLocks noChangeAspect="1" noChangeArrowheads="1"/>
          </p:cNvPicPr>
          <p:nvPr/>
        </p:nvPicPr>
        <p:blipFill>
          <a:blip r:embed="rId15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ChangeArrowheads="1"/>
          </p:cNvSpPr>
          <p:nvPr userDrawn="1"/>
        </p:nvSpPr>
        <p:spPr bwMode="auto">
          <a:xfrm>
            <a:off x="684213" y="6343650"/>
            <a:ext cx="71866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da-DK" sz="900">
              <a:latin typeface="Verdana" pitchFamily="34" charset="0"/>
              <a:ea typeface="+mn-ea"/>
              <a:cs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da-DK" sz="1100" b="1">
                <a:latin typeface="Verdana" pitchFamily="34" charset="0"/>
                <a:ea typeface="+mn-ea"/>
                <a:cs typeface="Arial" charset="0"/>
              </a:rPr>
              <a:t>www.cip.ku.dk </a:t>
            </a:r>
            <a:r>
              <a:rPr lang="da-DK" sz="1100" b="1">
                <a:latin typeface="Verdana" pitchFamily="34" charset="0"/>
                <a:ea typeface="+mn-ea"/>
                <a:cs typeface="Arial" charset="0"/>
                <a:sym typeface="Symbol" pitchFamily="18" charset="2"/>
              </a:rPr>
              <a:t> +45 35 32 86 39</a:t>
            </a:r>
            <a:r>
              <a:rPr lang="da-DK" sz="1100" b="1">
                <a:latin typeface="Verdana" pitchFamily="34" charset="0"/>
                <a:ea typeface="+mn-ea"/>
                <a:cs typeface="Arial" charset="0"/>
              </a:rPr>
              <a:t> </a:t>
            </a:r>
            <a:r>
              <a:rPr lang="da-DK" sz="1100" b="1">
                <a:latin typeface="Verdana" pitchFamily="34" charset="0"/>
                <a:ea typeface="+mn-ea"/>
                <a:cs typeface="Arial" charset="0"/>
                <a:sym typeface="Symbol" pitchFamily="18" charset="2"/>
              </a:rPr>
              <a:t> cip@hum.ku.dk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365AA5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5891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5"/>
            <a:ext cx="6577012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-3175"/>
            <a:ext cx="65532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F8F8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da-DK"/>
              <a:t>Center for Internationalisering og Parallelsproglighed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6E6E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/>
          </p:cNvSpPr>
          <p:nvPr/>
        </p:nvSpPr>
        <p:spPr bwMode="auto">
          <a:xfrm>
            <a:off x="611188" y="4005263"/>
            <a:ext cx="7772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da-DK" sz="3600" b="1" i="1"/>
          </a:p>
        </p:txBody>
      </p:sp>
      <p:sp>
        <p:nvSpPr>
          <p:cNvPr id="4099" name="Titel 1"/>
          <p:cNvSpPr>
            <a:spLocks/>
          </p:cNvSpPr>
          <p:nvPr/>
        </p:nvSpPr>
        <p:spPr bwMode="auto">
          <a:xfrm>
            <a:off x="468313" y="1916113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60000"/>
              </a:spcBef>
              <a:spcAft>
                <a:spcPct val="65000"/>
              </a:spcAft>
            </a:pPr>
            <a:endParaRPr lang="da-DK" sz="3200" b="1">
              <a:solidFill>
                <a:schemeClr val="tx2"/>
              </a:solidFill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2555875" y="-3175"/>
            <a:ext cx="65532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r>
              <a:rPr lang="da-DK" sz="1000">
                <a:solidFill>
                  <a:srgbClr val="F8F8F8"/>
                </a:solidFill>
              </a:rPr>
              <a:t>Center for Internationalisering og Parallelsproglighed</a:t>
            </a:r>
          </a:p>
        </p:txBody>
      </p:sp>
      <p:sp>
        <p:nvSpPr>
          <p:cNvPr id="4101" name="Titel 1"/>
          <p:cNvSpPr>
            <a:spLocks/>
          </p:cNvSpPr>
          <p:nvPr/>
        </p:nvSpPr>
        <p:spPr bwMode="auto">
          <a:xfrm>
            <a:off x="471488" y="306863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60000"/>
              </a:spcBef>
              <a:spcAft>
                <a:spcPct val="65000"/>
              </a:spcAft>
            </a:pPr>
            <a:endParaRPr lang="da-DK" sz="1800"/>
          </a:p>
          <a:p>
            <a:pPr algn="ctr">
              <a:spcBef>
                <a:spcPct val="60000"/>
              </a:spcBef>
              <a:spcAft>
                <a:spcPct val="65000"/>
              </a:spcAft>
            </a:pPr>
            <a:endParaRPr lang="da-DK" sz="3200"/>
          </a:p>
        </p:txBody>
      </p:sp>
      <p:sp>
        <p:nvSpPr>
          <p:cNvPr id="4102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Anne Holmen</a:t>
            </a:r>
          </a:p>
        </p:txBody>
      </p:sp>
      <p:sp>
        <p:nvSpPr>
          <p:cNvPr id="4103" name="Undertitel 1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sz="2000"/>
              <a:t>Organisering og implementering af sprogindlæring fra folkeskole til universitetet </a:t>
            </a:r>
          </a:p>
          <a:p>
            <a:endParaRPr lang="da-DK" sz="2000"/>
          </a:p>
          <a:p>
            <a:endParaRPr lang="da-DK" sz="2000"/>
          </a:p>
          <a:p>
            <a:r>
              <a:rPr lang="da-DK" sz="2000"/>
              <a:t>vertikale sammenhænge i uddannelsesstrengen</a:t>
            </a:r>
          </a:p>
          <a:p>
            <a:r>
              <a:rPr lang="da-DK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Erfaringer fra CIP/KU</a:t>
            </a:r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4286250"/>
          </a:xfrm>
        </p:spPr>
        <p:txBody>
          <a:bodyPr/>
          <a:lstStyle/>
          <a:p>
            <a:r>
              <a:rPr lang="da-DK"/>
              <a:t>Behov for akademisk engelsk og dansk som andetsprog </a:t>
            </a:r>
          </a:p>
          <a:p>
            <a:endParaRPr lang="da-DK"/>
          </a:p>
          <a:p>
            <a:pPr>
              <a:buFontTx/>
              <a:buChar char="•"/>
            </a:pPr>
            <a:r>
              <a:rPr lang="da-DK"/>
              <a:t>Gavnligt hvis begge dele blev styrket i grundskole og ungdomsuddannelser</a:t>
            </a:r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r>
              <a:rPr lang="da-DK"/>
              <a:t>Sikre kvalificerede sprogundervisere på alle niveauer</a:t>
            </a:r>
          </a:p>
          <a:p>
            <a:endParaRPr lang="da-DK"/>
          </a:p>
          <a:p>
            <a:endParaRPr lang="da-DK"/>
          </a:p>
          <a:p>
            <a:r>
              <a:rPr lang="da-DK"/>
              <a:t>Behov for kompetence på flere sprog</a:t>
            </a:r>
          </a:p>
          <a:p>
            <a:endParaRPr lang="da-DK"/>
          </a:p>
          <a:p>
            <a:pPr>
              <a:buFontTx/>
              <a:buChar char="•"/>
            </a:pPr>
            <a:r>
              <a:rPr lang="da-DK"/>
              <a:t>Strategi 2016: styrke studerendes og ansattes sprogkompetencer også i andre fremmedsprog end engelsk</a:t>
            </a:r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r>
              <a:rPr lang="da-DK"/>
              <a:t>Behov for både kombinationsuddannelser og ”rene” sproguddannelser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Argument for undervisning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>
          <a:xfrm>
            <a:off x="900113" y="1484313"/>
            <a:ext cx="6577012" cy="4106862"/>
          </a:xfrm>
        </p:spPr>
        <p:txBody>
          <a:bodyPr/>
          <a:lstStyle/>
          <a:p>
            <a:r>
              <a:rPr lang="da-DK"/>
              <a:t>Sprogtilegnelse fordrer</a:t>
            </a:r>
          </a:p>
          <a:p>
            <a:endParaRPr lang="da-DK"/>
          </a:p>
          <a:p>
            <a:pPr>
              <a:buFontTx/>
              <a:buChar char="•"/>
            </a:pPr>
            <a:r>
              <a:rPr lang="da-DK"/>
              <a:t>Input på målsproget</a:t>
            </a:r>
          </a:p>
          <a:p>
            <a:pPr>
              <a:buFontTx/>
              <a:buChar char="•"/>
            </a:pPr>
            <a:r>
              <a:rPr lang="da-DK"/>
              <a:t>Kommunikation på målsproget</a:t>
            </a:r>
          </a:p>
          <a:p>
            <a:pPr>
              <a:buFontTx/>
              <a:buChar char="•"/>
            </a:pPr>
            <a:r>
              <a:rPr lang="da-DK"/>
              <a:t>Aktivitet af de lærende</a:t>
            </a:r>
          </a:p>
          <a:p>
            <a:endParaRPr lang="da-DK"/>
          </a:p>
          <a:p>
            <a:r>
              <a:rPr lang="da-DK"/>
              <a:t>Pædagogisk tilrettelæggelse af mødet med sproget kan sikre</a:t>
            </a:r>
          </a:p>
          <a:p>
            <a:endParaRPr lang="da-DK"/>
          </a:p>
          <a:p>
            <a:pPr>
              <a:buFontTx/>
              <a:buChar char="•"/>
            </a:pPr>
            <a:r>
              <a:rPr lang="da-DK"/>
              <a:t>Tale og/eller skrift i de relevante domæner</a:t>
            </a:r>
          </a:p>
          <a:p>
            <a:pPr>
              <a:buFontTx/>
              <a:buChar char="•"/>
            </a:pPr>
            <a:r>
              <a:rPr lang="da-DK"/>
              <a:t>Receptiv og produktiv brug af sproget</a:t>
            </a:r>
          </a:p>
          <a:p>
            <a:pPr>
              <a:buFontTx/>
              <a:buChar char="•"/>
            </a:pPr>
            <a:r>
              <a:rPr lang="da-DK"/>
              <a:t>Udvikling af lingvistisk, sociolingvistisk og pragmatisk kompetence</a:t>
            </a:r>
          </a:p>
          <a:p>
            <a:pPr>
              <a:buFontTx/>
              <a:buChar char="•"/>
            </a:pPr>
            <a:r>
              <a:rPr lang="da-DK"/>
              <a:t>Udvikling af kritisk refleksion</a:t>
            </a:r>
          </a:p>
          <a:p>
            <a:pPr>
              <a:buFontTx/>
              <a:buChar char="•"/>
            </a:pPr>
            <a:r>
              <a:rPr lang="da-DK"/>
              <a:t>Læringsgenveje og feedback på læringsprocessen</a:t>
            </a:r>
          </a:p>
          <a:p>
            <a:pPr>
              <a:buFontTx/>
              <a:buChar char="•"/>
            </a:pPr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565150"/>
            <a:ext cx="5891212" cy="4873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/>
              <a:t>Sprog er ikke snavs på ruden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1419225"/>
            <a:ext cx="6577012" cy="4017963"/>
          </a:xfrm>
        </p:spPr>
        <p:txBody>
          <a:bodyPr anchor="ctr"/>
          <a:lstStyle/>
          <a:p>
            <a:pPr indent="-34131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sz="2400"/>
              <a:t>Når eleverne læser og lytter, ser de så at sige igennem sproget på indholdet, og når sproget af en eller anden grund bringer sig selv i fokus, virker det nærmest forstyrrende som snavs på ruden. </a:t>
            </a:r>
          </a:p>
          <a:p>
            <a:pPr indent="-34131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a-DK" sz="2400"/>
          </a:p>
          <a:p>
            <a:pPr indent="-34131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sz="2400"/>
              <a:t>Fælles Mål for dansk 2003: 91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Sprogundervisning kan tage mange former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med forskellig vægtning af </a:t>
            </a:r>
          </a:p>
          <a:p>
            <a:endParaRPr lang="da-DK"/>
          </a:p>
          <a:p>
            <a:pPr>
              <a:buFontTx/>
              <a:buChar char="•"/>
            </a:pPr>
            <a:r>
              <a:rPr lang="da-DK"/>
              <a:t>det mundtlige og det skriftlige</a:t>
            </a:r>
          </a:p>
          <a:p>
            <a:pPr>
              <a:buFontTx/>
              <a:buChar char="•"/>
            </a:pPr>
            <a:r>
              <a:rPr lang="da-DK"/>
              <a:t>det specifikt faglige og hverdagssproget</a:t>
            </a:r>
          </a:p>
          <a:p>
            <a:pPr>
              <a:buFontTx/>
              <a:buChar char="•"/>
            </a:pPr>
            <a:r>
              <a:rPr lang="da-DK"/>
              <a:t>færdigheds- og vidensfokus</a:t>
            </a:r>
          </a:p>
          <a:p>
            <a:pPr>
              <a:buFontTx/>
              <a:buChar char="•"/>
            </a:pPr>
            <a:r>
              <a:rPr lang="da-DK"/>
              <a:t>viden om sprog, kultur og samfund</a:t>
            </a:r>
          </a:p>
          <a:p>
            <a:pPr>
              <a:buFontTx/>
              <a:buChar char="•"/>
            </a:pPr>
            <a:r>
              <a:rPr lang="da-DK"/>
              <a:t>aktiviteter i virtuelle rum og i konkrete klasserum</a:t>
            </a:r>
          </a:p>
          <a:p>
            <a:pPr>
              <a:buFontTx/>
              <a:buChar char="•"/>
            </a:pPr>
            <a:r>
              <a:rPr lang="da-DK"/>
              <a:t>graden af behov for pædagogisk igangsættelse og feedback</a:t>
            </a:r>
          </a:p>
          <a:p>
            <a:pPr>
              <a:buFontTx/>
              <a:buChar char="•"/>
            </a:pPr>
            <a:r>
              <a:rPr lang="da-DK"/>
              <a:t>niveauet for sprogfærdighed</a:t>
            </a:r>
          </a:p>
          <a:p>
            <a:pPr>
              <a:buFontTx/>
              <a:buChar char="•"/>
            </a:pPr>
            <a:r>
              <a:rPr lang="da-DK"/>
              <a:t>evalueringsformer</a:t>
            </a:r>
          </a:p>
          <a:p>
            <a:endParaRPr lang="da-DK"/>
          </a:p>
          <a:p>
            <a:r>
              <a:rPr lang="da-DK"/>
              <a:t>gerne udviklet ud fra analyser af studerendes behov og erfaringer og gerne eksperimentelt og i stadig udvikling</a:t>
            </a:r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endParaRPr lang="da-DK"/>
          </a:p>
          <a:p>
            <a:r>
              <a:rPr lang="da-DK"/>
              <a:t> </a:t>
            </a:r>
          </a:p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_dk">
  <a:themeElements>
    <a:clrScheme name="hum_dk 1">
      <a:dk1>
        <a:srgbClr val="6E6E6E"/>
      </a:dk1>
      <a:lt1>
        <a:srgbClr val="FFFFFF"/>
      </a:lt1>
      <a:dk2>
        <a:srgbClr val="365AA5"/>
      </a:dk2>
      <a:lt2>
        <a:srgbClr val="6E6E6E"/>
      </a:lt2>
      <a:accent1>
        <a:srgbClr val="365AA5"/>
      </a:accent1>
      <a:accent2>
        <a:srgbClr val="6885BA"/>
      </a:accent2>
      <a:accent3>
        <a:srgbClr val="FFFFFF"/>
      </a:accent3>
      <a:accent4>
        <a:srgbClr val="5D5D5D"/>
      </a:accent4>
      <a:accent5>
        <a:srgbClr val="AEB5CF"/>
      </a:accent5>
      <a:accent6>
        <a:srgbClr val="5E78A8"/>
      </a:accent6>
      <a:hlink>
        <a:srgbClr val="9AAFD1"/>
      </a:hlink>
      <a:folHlink>
        <a:srgbClr val="CDD6E8"/>
      </a:folHlink>
    </a:clrScheme>
    <a:fontScheme name="hum_d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m_dk 1">
        <a:dk1>
          <a:srgbClr val="6E6E6E"/>
        </a:dk1>
        <a:lt1>
          <a:srgbClr val="FFFFFF"/>
        </a:lt1>
        <a:dk2>
          <a:srgbClr val="365AA5"/>
        </a:dk2>
        <a:lt2>
          <a:srgbClr val="6E6E6E"/>
        </a:lt2>
        <a:accent1>
          <a:srgbClr val="365AA5"/>
        </a:accent1>
        <a:accent2>
          <a:srgbClr val="6885BA"/>
        </a:accent2>
        <a:accent3>
          <a:srgbClr val="FFFFFF"/>
        </a:accent3>
        <a:accent4>
          <a:srgbClr val="5D5D5D"/>
        </a:accent4>
        <a:accent5>
          <a:srgbClr val="AEB5CF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HUM_dk</Template>
  <TotalTime>5479</TotalTime>
  <Words>256</Words>
  <Application>Microsoft Macintosh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Verdana</vt:lpstr>
      <vt:lpstr>Arial</vt:lpstr>
      <vt:lpstr>Calibri</vt:lpstr>
      <vt:lpstr>Symbol</vt:lpstr>
      <vt:lpstr>hum_dk</vt:lpstr>
      <vt:lpstr>Anne Holmen</vt:lpstr>
      <vt:lpstr>Erfaringer fra CIP/KU</vt:lpstr>
      <vt:lpstr>Argument for undervisning</vt:lpstr>
      <vt:lpstr>Sprog er ikke snavs på ruden</vt:lpstr>
      <vt:lpstr>Sprogundervisning kan tage mange former</vt:lpstr>
    </vt:vector>
  </TitlesOfParts>
  <Company>Humanistisk Fakultet, 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 – et forsknings- og kursuscenter</dc:title>
  <dc:creator>Lars Stenius Stæhr</dc:creator>
  <cp:lastModifiedBy>René Dybdal Pedersen</cp:lastModifiedBy>
  <cp:revision>340</cp:revision>
  <dcterms:created xsi:type="dcterms:W3CDTF">2012-04-29T21:16:38Z</dcterms:created>
  <dcterms:modified xsi:type="dcterms:W3CDTF">2012-04-29T21:18:20Z</dcterms:modified>
</cp:coreProperties>
</file>